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66" r:id="rId13"/>
    <p:sldId id="267" r:id="rId14"/>
    <p:sldId id="268" r:id="rId15"/>
    <p:sldId id="269" r:id="rId16"/>
    <p:sldId id="270" r:id="rId17"/>
    <p:sldId id="277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0000"/>
    <a:srgbClr val="FFF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>
        <p:scale>
          <a:sx n="100" d="100"/>
          <a:sy n="100" d="100"/>
        </p:scale>
        <p:origin x="1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이용자수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20000"/>
                  <a:lumOff val="8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3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2C-4011-A653-E40DE41ADBF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accent3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2C-4011-A653-E40DE41ADBFB}"/>
              </c:ext>
            </c:extLst>
          </c:dPt>
          <c:cat>
            <c:strRef>
              <c:f>Sheet1!$A$2:$A$7</c:f>
              <c:strCache>
                <c:ptCount val="4"/>
                <c:pt idx="0">
                  <c:v>직방</c:v>
                </c:pt>
                <c:pt idx="1">
                  <c:v>호갱노노</c:v>
                </c:pt>
                <c:pt idx="2">
                  <c:v>네이버</c:v>
                </c:pt>
                <c:pt idx="3">
                  <c:v>다방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220</c:v>
                </c:pt>
                <c:pt idx="1">
                  <c:v>203</c:v>
                </c:pt>
                <c:pt idx="2">
                  <c:v>108</c:v>
                </c:pt>
                <c:pt idx="3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2C-4011-A653-E40DE41AD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1"/>
        <c:overlap val="-27"/>
        <c:axId val="-1811113520"/>
        <c:axId val="-1811105904"/>
      </c:barChart>
      <c:catAx>
        <c:axId val="-181111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811105904"/>
        <c:crosses val="autoZero"/>
        <c:auto val="1"/>
        <c:lblAlgn val="ctr"/>
        <c:lblOffset val="100"/>
        <c:noMultiLvlLbl val="0"/>
      </c:catAx>
      <c:valAx>
        <c:axId val="-1811105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9C4B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811113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FD872-8B21-4BE1-9475-4192E4C94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B2428B-7E3A-4E96-9D92-A68AEC241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6B9FB-702D-4D20-BC14-1357C5CD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7A17B-95B2-4CF9-8E26-9B32E57A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3027F-E58B-4A22-BB81-1FB822C0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2795C-03C6-479E-8B0C-E18A66A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88AB5D-6EDC-4CB1-84DC-9FBBD404D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11F04-DF0F-48B6-B2DA-BDA95F07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A4824-FF8B-437B-AD44-8FB824F0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910D5-52CE-4428-BBE3-1C641A9E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3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857C33-85E7-45EE-A9E0-BE0BCA286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91F8F-B4D6-4CAA-8324-73C8177A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FDE69-5991-49BC-BF5F-8BCAFCE8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10B57-4478-4801-80BF-F44145FEF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3C7BE-3ED3-4F06-B2A8-FA8A994A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2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892C7-E3B7-4243-852A-2B5F82AA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1E2A0-8125-46B7-B5C9-90FAC81E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B8941-011B-4161-A5AB-92658774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42A81-C7A2-40E5-BD64-5CF738FE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0449B-84B3-44C5-AA87-ADEFA86B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9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AD52E-A803-4F0C-8D7E-7D1F0549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1D08F0-5027-4798-A696-909522B54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0F7C8-D21C-4290-ACDE-9293169D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28769-30B2-4756-95EC-EC7D855C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08CC4-E429-4061-A1AA-D1579E1F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4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13CEA-3975-47BF-9388-B3AE44D9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2E005-C4EF-4630-878A-F7712807B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0B510F-B2F1-4B86-BA8C-6F2FF338B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45EE0-C0E2-4D26-A18C-60FB1501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BCA0AF-43D3-435C-AFC3-6CF5AFFE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428FA-FFF5-4830-A435-2643C165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8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0CFCF-B0C5-482F-B3B2-045611F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464C7-AACD-4691-8C2F-7B6821714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7746F6-34AE-40B8-9B10-53443BD07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5E30D4-F070-4A18-BA5D-515DA8863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7B8A9D-656D-4616-B646-23DED8C38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17D720-436C-477F-A127-82BBE78EE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6E0EB4-F052-4F9E-8C2E-0507E2FA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5707CF-F428-4A12-A2BD-3D1B46C0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80C8A-368E-4C87-AFE5-51645593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E1E675-BB29-4B9C-91D4-1C3FB173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D936B6-0852-4D6E-AC2B-5AEBCD65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53B0C0-D047-4AE0-A37C-06C6D034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2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542045-4F9B-48EB-991D-D16C7F27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878DA1-BC7A-44E0-BB4C-4A4D9E04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72863-68A5-45B0-887B-53FD457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9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A16DC-DF24-447E-82D6-12534958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0F6B8-BF92-4266-9CBE-9A09002A8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4EE65C-D5A8-4785-8C07-4EA50F92D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F64D97-5F92-40FD-8D70-24879CA2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BCA24-1E6A-4C37-810E-5B217EF88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63E83-ABEB-4966-8D99-3B895983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AE7B8-F78D-4C4B-8F30-7E0405D0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A7624A-F732-434C-B4F2-BF6CE8895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3CD251-A9CE-4E71-81ED-EA3588F61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F1BFBC-753A-46F7-A2E5-A0E7B1571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875B38-7A84-4F7C-A970-CF14F182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03665-AB02-42D8-A230-287CE9B8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2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DEB72-DE94-42F0-9DAC-C4E2C82F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C63C8A-FBF0-4BFE-9F19-008EB9967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8C909-772D-42C7-88FF-D8B29C182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C20FB-E574-415B-91CC-1C8745816E9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00B23B-88F6-4C34-8BB7-E67D497D9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1E4CD-2E23-4B91-9C2E-12CA504F7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46622-0DF9-4035-B6B2-95C0B0B0C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4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FC516-E9D7-42C2-B9BC-5131B9BA4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683942-0063-4492-8616-E59382E07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80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53700" y="1452564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844706" y="1131852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8525" y="1114010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흐름도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1074589" y="1607339"/>
            <a:ext cx="0" cy="444103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477739-3219-4604-9AAF-CB846C40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31" y="2339606"/>
            <a:ext cx="7113723" cy="3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1670222" y="3663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53700" y="1452564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회원가입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844706" y="1131852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8525" y="1114010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흐름도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1074589" y="1607339"/>
            <a:ext cx="0" cy="444103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97D1E8F-F8C3-4B23-B560-95330BD6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12" y="2008687"/>
            <a:ext cx="5427637" cy="28228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D8A65-2A21-4E2A-B552-AA0855AF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252" y="1215764"/>
            <a:ext cx="2671523" cy="385886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2C1675-C257-4499-BFC3-6CD46188FF1E}"/>
              </a:ext>
            </a:extLst>
          </p:cNvPr>
          <p:cNvSpPr/>
          <p:nvPr/>
        </p:nvSpPr>
        <p:spPr>
          <a:xfrm>
            <a:off x="1297012" y="4998707"/>
            <a:ext cx="3889649" cy="107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로그인버튼을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누르면 서버에서 유효한 아이디와 비밀번호인지 확인한 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JWT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토큰을 발급합니다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유저 정보가 필요할 때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서버에서 토큰이 유효한지 검사해서 유저 정보를 반환합니다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E840D6-A857-4706-B2F6-AC8885B9704F}"/>
              </a:ext>
            </a:extLst>
          </p:cNvPr>
          <p:cNvSpPr/>
          <p:nvPr/>
        </p:nvSpPr>
        <p:spPr>
          <a:xfrm>
            <a:off x="8033768" y="5308910"/>
            <a:ext cx="3889649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vue.js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watch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이용해 아이디 유효성 검사를 실시합니다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다른 항목들 중 필수 항목은 유효성 검사를 실시하고 서버에 보내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저장합니다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41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53700" y="1452564"/>
            <a:ext cx="3889649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리스트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화면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글 보기 화면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글 쓰기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화면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844706" y="1131852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8525" y="1114010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흐름도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1074589" y="1607339"/>
            <a:ext cx="0" cy="444103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D3DD47A-4CCA-4FE3-A830-18713826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01" y="2148872"/>
            <a:ext cx="3922019" cy="20356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E9B00B-68ED-48C2-931B-4E0FA6D80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585" y="2148872"/>
            <a:ext cx="4167932" cy="2152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70F4C-03D7-4725-AAFE-0812BA217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85" y="4367138"/>
            <a:ext cx="4167932" cy="20606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15E853-8A39-466E-931F-04C449ABD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387" y="4436516"/>
            <a:ext cx="3980233" cy="19219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3239D9-87EC-4FE9-B25E-F2742C8529B6}"/>
              </a:ext>
            </a:extLst>
          </p:cNvPr>
          <p:cNvSpPr/>
          <p:nvPr/>
        </p:nvSpPr>
        <p:spPr>
          <a:xfrm>
            <a:off x="6945840" y="1178953"/>
            <a:ext cx="4804200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부트스트랩 테이블을 활용해 검색 및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페이지네이션을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구현했습니다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관리자가 아니면 공지사항 글작성을 이용하지 못하도록 했습니다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33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53700" y="1452564"/>
            <a:ext cx="3889649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 &amp; A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리스트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화면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글 보기 화면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글 쓰기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화면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844706" y="1131852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8525" y="1114010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흐름도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1074589" y="1607339"/>
            <a:ext cx="0" cy="444103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FE8ABA-D0F9-46DC-BD5B-3FE95135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12" y="2083431"/>
            <a:ext cx="4567686" cy="23129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24BC9F-8C29-4E47-89C3-5DD82260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60" y="4379273"/>
            <a:ext cx="4215215" cy="2111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F81C0F-026E-4C4E-8CD1-25BA5F0F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060" y="2049544"/>
            <a:ext cx="4215215" cy="21820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AC7521-0A09-4C58-9308-23B29909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011" y="4511791"/>
            <a:ext cx="4567684" cy="20278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AC937D-42AB-4C53-A261-9E6D75F39465}"/>
              </a:ext>
            </a:extLst>
          </p:cNvPr>
          <p:cNvSpPr/>
          <p:nvPr/>
        </p:nvSpPr>
        <p:spPr>
          <a:xfrm>
            <a:off x="7165378" y="1456134"/>
            <a:ext cx="48042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답변 테이블을 만들어 글마다 등록된 답변이 보이도록 했습니다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62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53700" y="1452564"/>
            <a:ext cx="3889649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프로필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확인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탈퇴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844706" y="1131852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8525" y="1114010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흐름도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1074589" y="1607339"/>
            <a:ext cx="0" cy="444103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3AEC065-1860-4E06-85F6-13BF27F5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644" y="850084"/>
            <a:ext cx="3575009" cy="55385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CA4339-37F2-4647-A413-9A8306D2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493" y="4714128"/>
            <a:ext cx="3692007" cy="1674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FDD0DC-E363-4470-908D-EF901F1D24E6}"/>
              </a:ext>
            </a:extLst>
          </p:cNvPr>
          <p:cNvSpPr/>
          <p:nvPr/>
        </p:nvSpPr>
        <p:spPr>
          <a:xfrm>
            <a:off x="7542403" y="1178953"/>
            <a:ext cx="3681858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멤버 컨트롤러를 사용해 회원 정보의 검색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삭제를 구현했습니다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389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53701" y="1452564"/>
            <a:ext cx="8128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건물 종류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거래 방법을 선택한 뒤 원하는 구역을 설정하면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원하는 리스트들을 사용자에게 보여줍니다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관심지역을 등록하여 빠르게 원하는 지역으로 이동할 수 있습니다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844706" y="1131852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8525" y="1114010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흐름도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1074589" y="1607339"/>
            <a:ext cx="0" cy="444103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6F8ED4E-7D50-4720-91CC-C00F8FBF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70" y="2483675"/>
            <a:ext cx="9359729" cy="37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53700" y="1452564"/>
            <a:ext cx="3889649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ㅁㅁㅁㅁ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844706" y="1131852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8524" y="1114010"/>
            <a:ext cx="2999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적용한 패턴과 핵심 알고리즘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1074589" y="1607339"/>
            <a:ext cx="0" cy="444103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4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기대 효과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84B642-AB5D-40D6-9AC4-EFD43665BFFC}"/>
              </a:ext>
            </a:extLst>
          </p:cNvPr>
          <p:cNvGrpSpPr/>
          <p:nvPr/>
        </p:nvGrpSpPr>
        <p:grpSpPr>
          <a:xfrm>
            <a:off x="3000174" y="1824275"/>
            <a:ext cx="6191652" cy="3209450"/>
            <a:chOff x="1371198" y="1705450"/>
            <a:chExt cx="5546279" cy="291246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12B1671-299B-405A-ACDF-E45E67A0A93C}"/>
                </a:ext>
              </a:extLst>
            </p:cNvPr>
            <p:cNvGrpSpPr/>
            <p:nvPr/>
          </p:nvGrpSpPr>
          <p:grpSpPr>
            <a:xfrm>
              <a:off x="1371198" y="1820310"/>
              <a:ext cx="3474230" cy="2701283"/>
              <a:chOff x="1169759" y="2653068"/>
              <a:chExt cx="3474230" cy="1771631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0F1E2500-D4CE-44F4-B1C0-F7A1A474D05E}"/>
                  </a:ext>
                </a:extLst>
              </p:cNvPr>
              <p:cNvSpPr/>
              <p:nvPr/>
            </p:nvSpPr>
            <p:spPr>
              <a:xfrm rot="16200000">
                <a:off x="1169760" y="2661861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98C3FF9-A119-482E-B5CD-0A47F294C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14222" y="2662610"/>
                <a:ext cx="1152000" cy="709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6E73CE01-4FAF-4E00-ADA4-C3B56F990D57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1169761" y="2806324"/>
                <a:ext cx="53" cy="1469233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9E5F23A3-8858-4AEB-9C31-AFE94F8C053A}"/>
                  </a:ext>
                </a:extLst>
              </p:cNvPr>
              <p:cNvSpPr/>
              <p:nvPr/>
            </p:nvSpPr>
            <p:spPr>
              <a:xfrm rot="10800000">
                <a:off x="1169759" y="4135063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C87B117-E54E-4039-8303-D0C459DC5A0B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 flipV="1">
                <a:off x="1314222" y="4423857"/>
                <a:ext cx="1453532" cy="842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69D224AB-E8CE-45DD-BB57-A008D2DDA3E6}"/>
                  </a:ext>
                </a:extLst>
              </p:cNvPr>
              <p:cNvSpPr/>
              <p:nvPr/>
            </p:nvSpPr>
            <p:spPr>
              <a:xfrm rot="5400000">
                <a:off x="2629419" y="413506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49D70455-2178-495E-B9A6-48706B466CA3}"/>
                  </a:ext>
                </a:extLst>
              </p:cNvPr>
              <p:cNvCxnSpPr>
                <a:cxnSpLocks/>
                <a:stCxn id="47" idx="0"/>
                <a:endCxn id="49" idx="0"/>
              </p:cNvCxnSpPr>
              <p:nvPr/>
            </p:nvCxnSpPr>
            <p:spPr>
              <a:xfrm flipV="1">
                <a:off x="2915684" y="2779300"/>
                <a:ext cx="255481" cy="1527818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원호 48">
                <a:extLst>
                  <a:ext uri="{FF2B5EF4-FFF2-40B4-BE49-F238E27FC236}">
                    <a16:creationId xmlns:a16="http://schemas.microsoft.com/office/drawing/2014/main" id="{E0D7E776-7C20-4380-91E5-A98CACFA7363}"/>
                  </a:ext>
                </a:extLst>
              </p:cNvPr>
              <p:cNvSpPr/>
              <p:nvPr/>
            </p:nvSpPr>
            <p:spPr>
              <a:xfrm rot="16200000">
                <a:off x="3170010" y="265306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C096FFA3-9B03-4A34-8772-B70DF0A1E7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294" y="2654577"/>
                <a:ext cx="1326695" cy="804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4BE6865-6F49-453C-966A-FB2D6C6D772C}"/>
                </a:ext>
              </a:extLst>
            </p:cNvPr>
            <p:cNvGrpSpPr/>
            <p:nvPr/>
          </p:nvGrpSpPr>
          <p:grpSpPr>
            <a:xfrm>
              <a:off x="3371449" y="1816470"/>
              <a:ext cx="3329767" cy="2703839"/>
              <a:chOff x="3170010" y="2649228"/>
              <a:chExt cx="3329767" cy="1771631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6B55DFE-005D-43D4-B54D-91F60BA38457}"/>
                  </a:ext>
                </a:extLst>
              </p:cNvPr>
              <p:cNvCxnSpPr>
                <a:cxnSpLocks/>
                <a:endCxn id="53" idx="2"/>
              </p:cNvCxnSpPr>
              <p:nvPr/>
            </p:nvCxnSpPr>
            <p:spPr>
              <a:xfrm flipV="1">
                <a:off x="3170010" y="4420017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원호 52">
                <a:extLst>
                  <a:ext uri="{FF2B5EF4-FFF2-40B4-BE49-F238E27FC236}">
                    <a16:creationId xmlns:a16="http://schemas.microsoft.com/office/drawing/2014/main" id="{1FAFFFE8-59A3-4ACF-A344-F7D2FBEFEC33}"/>
                  </a:ext>
                </a:extLst>
              </p:cNvPr>
              <p:cNvSpPr/>
              <p:nvPr/>
            </p:nvSpPr>
            <p:spPr>
              <a:xfrm rot="5400000">
                <a:off x="4485207" y="413122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DEE3F18E-7DE9-4273-B733-7BAD0CF0B6D1}"/>
                  </a:ext>
                </a:extLst>
              </p:cNvPr>
              <p:cNvCxnSpPr>
                <a:cxnSpLocks/>
                <a:stCxn id="53" idx="0"/>
                <a:endCxn id="55" idx="0"/>
              </p:cNvCxnSpPr>
              <p:nvPr/>
            </p:nvCxnSpPr>
            <p:spPr>
              <a:xfrm flipV="1">
                <a:off x="4771472" y="2775460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C511AA73-F009-4A1A-8F98-2EA827756F8F}"/>
                  </a:ext>
                </a:extLst>
              </p:cNvPr>
              <p:cNvSpPr/>
              <p:nvPr/>
            </p:nvSpPr>
            <p:spPr>
              <a:xfrm rot="16200000">
                <a:off x="5025798" y="264922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4F547F8-45A0-49F6-808C-735D4351B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3082" y="2650737"/>
                <a:ext cx="1326695" cy="80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C3DA931-A3EB-496D-B7CA-42E4F34F08AC}"/>
                </a:ext>
              </a:extLst>
            </p:cNvPr>
            <p:cNvSpPr/>
            <p:nvPr/>
          </p:nvSpPr>
          <p:spPr>
            <a:xfrm>
              <a:off x="1422548" y="2127251"/>
              <a:ext cx="1638656" cy="1769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필터 검색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매물 정보를</a:t>
              </a: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아파트</a:t>
              </a: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빌라</a:t>
              </a: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오피스텔</a:t>
              </a: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그리고 매매</a:t>
              </a: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전세</a:t>
              </a: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월세로 구분하여 제공함으로써 서비스 이용자가 쉽게 필요한 정보만 얻을 수 있음 </a:t>
              </a:r>
              <a:endPara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EE95989-0091-46D4-9AF8-A3DA6B51C674}"/>
                </a:ext>
              </a:extLst>
            </p:cNvPr>
            <p:cNvSpPr/>
            <p:nvPr/>
          </p:nvSpPr>
          <p:spPr>
            <a:xfrm>
              <a:off x="3315441" y="2127251"/>
              <a:ext cx="1638656" cy="15268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주변 정보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카페</a:t>
              </a: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편의점</a:t>
              </a: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마트 등 매물의 주변 정보를 제공하여 서비스 이용자의 판단을 도울 수 있는 정보 제공</a:t>
              </a:r>
              <a:endPara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76D9D14-4D33-41BC-B1C6-0CEFC555F134}"/>
                </a:ext>
              </a:extLst>
            </p:cNvPr>
            <p:cNvSpPr/>
            <p:nvPr/>
          </p:nvSpPr>
          <p:spPr>
            <a:xfrm>
              <a:off x="5208334" y="2127251"/>
              <a:ext cx="1638656" cy="2254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관심 지역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서비스 이용자 마다 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관심 지역을 등록하고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필요할 때 선택해서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바로 검색을 이용할 수 있어 손쉽게 언제든 곧바로 원하는 지역의 정보를 얻을 수 있음</a:t>
              </a:r>
              <a:endPara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40F30DB-9AE1-4BC2-B132-A5B44B26928D}"/>
                </a:ext>
              </a:extLst>
            </p:cNvPr>
            <p:cNvSpPr/>
            <p:nvPr/>
          </p:nvSpPr>
          <p:spPr>
            <a:xfrm>
              <a:off x="2595839" y="1705450"/>
              <a:ext cx="255482" cy="255482"/>
            </a:xfrm>
            <a:prstGeom prst="ellipse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A76C424-F51D-4E9D-8CED-55FDB208F97E}"/>
                </a:ext>
              </a:extLst>
            </p:cNvPr>
            <p:cNvSpPr/>
            <p:nvPr/>
          </p:nvSpPr>
          <p:spPr>
            <a:xfrm>
              <a:off x="3214464" y="4362430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7C5FFEB-7EB7-49C5-8229-D7C46CC22EC9}"/>
                </a:ext>
              </a:extLst>
            </p:cNvPr>
            <p:cNvGrpSpPr/>
            <p:nvPr/>
          </p:nvGrpSpPr>
          <p:grpSpPr>
            <a:xfrm rot="10800000">
              <a:off x="5319482" y="1833191"/>
              <a:ext cx="1597995" cy="2646870"/>
              <a:chOff x="10625816" y="4555975"/>
              <a:chExt cx="1597995" cy="1762838"/>
            </a:xfrm>
          </p:grpSpPr>
          <p:sp>
            <p:nvSpPr>
              <p:cNvPr id="78" name="원호 77">
                <a:extLst>
                  <a:ext uri="{FF2B5EF4-FFF2-40B4-BE49-F238E27FC236}">
                    <a16:creationId xmlns:a16="http://schemas.microsoft.com/office/drawing/2014/main" id="{C7D246F9-324E-44B2-A2AF-E0075312E619}"/>
                  </a:ext>
                </a:extLst>
              </p:cNvPr>
              <p:cNvSpPr/>
              <p:nvPr/>
            </p:nvSpPr>
            <p:spPr>
              <a:xfrm rot="16200000">
                <a:off x="10625817" y="4555975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C2931590-EE0F-427C-9A14-6CA951503B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4556724"/>
                <a:ext cx="1152000" cy="709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12CE014-78D8-40FF-A1E8-20AFC10DC253}"/>
                  </a:ext>
                </a:extLst>
              </p:cNvPr>
              <p:cNvCxnSpPr>
                <a:cxnSpLocks/>
                <a:endCxn id="81" idx="2"/>
              </p:cNvCxnSpPr>
              <p:nvPr/>
            </p:nvCxnSpPr>
            <p:spPr>
              <a:xfrm>
                <a:off x="10625818" y="4700438"/>
                <a:ext cx="53" cy="1469233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5FD46A57-BCDF-4580-B125-AEA0D9795DE3}"/>
                  </a:ext>
                </a:extLst>
              </p:cNvPr>
              <p:cNvSpPr/>
              <p:nvPr/>
            </p:nvSpPr>
            <p:spPr>
              <a:xfrm rot="10800000">
                <a:off x="10625816" y="6029177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7ACD10A-B804-4D55-B377-883D5B0EE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6317971"/>
                <a:ext cx="1453532" cy="842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ED881B1-E568-4D13-A33E-FD79ADDD0ED2}"/>
                </a:ext>
              </a:extLst>
            </p:cNvPr>
            <p:cNvSpPr/>
            <p:nvPr/>
          </p:nvSpPr>
          <p:spPr>
            <a:xfrm>
              <a:off x="5452345" y="4350131"/>
              <a:ext cx="255482" cy="255482"/>
            </a:xfrm>
            <a:prstGeom prst="ellipse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23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후기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61619" y="2085976"/>
            <a:ext cx="6082155" cy="139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정원식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SSAFY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들어오기 전에 웹 개발을 배우고 싶다는 생각을 했는데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학기 수업을 통해 관련 기술들을 배우고 이번 프로젝트까지 진행하니 아직 많이 부족하지만 전보다 많이 성장한 것을 느낍니다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계획한 기능을 모두 구현하지 못했지만 많은 시행착오를 거치면서 성장한 것에 보람을 느꼈습니다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844706" y="1131852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8524" y="1114010"/>
            <a:ext cx="2999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후기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1074589" y="1607339"/>
            <a:ext cx="0" cy="444103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F4B32F-AFBF-49B9-9A5C-8D8D42AA977C}"/>
              </a:ext>
            </a:extLst>
          </p:cNvPr>
          <p:cNvSpPr/>
          <p:nvPr/>
        </p:nvSpPr>
        <p:spPr>
          <a:xfrm>
            <a:off x="1261619" y="4202968"/>
            <a:ext cx="5737649" cy="139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서동하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Happyhouse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프로젝트를 진행하며 이론을 알고 있는 것과 그것을 실제로 사용하는 것에 있어는 차이가 있다는 것을 알게 되었습니다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기능을 하나씩 채우면서 화면의 구성이 어떤 식으로 작동되는 것인지 알게 되었고 다음 번 프로젝트에서는 더 많은 기능을 구현해 보고 싶습니다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520737D-CE6C-46CB-A1F9-D9FF3E61A8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38875" y="6934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2F6ED8-A213-46C4-9677-654298241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58" y="3791933"/>
            <a:ext cx="820415" cy="7500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0DFE3A-11B5-4C72-BE41-C73AAD1A1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77" y="1788322"/>
            <a:ext cx="752576" cy="6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2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408236" y="2940012"/>
            <a:ext cx="5448554" cy="2099131"/>
            <a:chOff x="488950" y="4659084"/>
            <a:chExt cx="5448554" cy="2099131"/>
          </a:xfrm>
        </p:grpSpPr>
        <p:sp>
          <p:nvSpPr>
            <p:cNvPr id="5" name="직사각형 4"/>
            <p:cNvSpPr/>
            <p:nvPr/>
          </p:nvSpPr>
          <p:spPr>
            <a:xfrm>
              <a:off x="488950" y="4659084"/>
              <a:ext cx="5448554" cy="1983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3867785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7840892" y="3343683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서동하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서울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07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4716862" y="3226598"/>
            <a:ext cx="1296000" cy="1296000"/>
            <a:chOff x="2622378" y="3207080"/>
            <a:chExt cx="1296000" cy="1296000"/>
          </a:xfrm>
        </p:grpSpPr>
        <p:sp>
          <p:nvSpPr>
            <p:cNvPr id="35" name="타원 34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6315819" y="3226598"/>
            <a:ext cx="1296000" cy="1296000"/>
            <a:chOff x="7621127" y="3477074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3792718" y="3412932"/>
            <a:ext cx="646331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정원식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서울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07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8235" y="1633542"/>
            <a:ext cx="5443157" cy="1006290"/>
          </a:xfrm>
          <a:prstGeom prst="rect">
            <a:avLst/>
          </a:prstGeom>
          <a:noFill/>
          <a:ln>
            <a:solidFill>
              <a:srgbClr val="BEE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Happy House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58832" y="625476"/>
            <a:ext cx="184730" cy="707886"/>
          </a:xfrm>
          <a:prstGeom prst="rect">
            <a:avLst/>
          </a:prstGeom>
          <a:solidFill>
            <a:srgbClr val="93C9EB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endParaRPr lang="en-US" altLang="ko-KR" sz="4000" b="1" i="1" kern="0" dirty="0">
              <a:solidFill>
                <a:srgbClr val="BEE2FC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6A8C28-CD40-4619-BC64-B114700EF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467" y="3189154"/>
            <a:ext cx="1527971" cy="14087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D4E50C-1E5F-414C-BCD0-A40AFAF89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739" y="3200917"/>
            <a:ext cx="1527971" cy="13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8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87936" y="3809657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계획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87936" y="2430429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 배경 및 목표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83932" y="3815733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83932" y="2436505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시장 분석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0665" y="2677097"/>
            <a:ext cx="0" cy="212400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</p:cNvCxnSpPr>
          <p:nvPr/>
        </p:nvCxnSpPr>
        <p:spPr>
          <a:xfrm>
            <a:off x="4303575" y="2670698"/>
            <a:ext cx="0" cy="212400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98580C-1C4D-4A49-A54D-B2972789D729}"/>
              </a:ext>
            </a:extLst>
          </p:cNvPr>
          <p:cNvSpPr/>
          <p:nvPr/>
        </p:nvSpPr>
        <p:spPr>
          <a:xfrm>
            <a:off x="8191140" y="3833445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후기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16BFFC-41BF-474E-8A36-7F05628BB85C}"/>
              </a:ext>
            </a:extLst>
          </p:cNvPr>
          <p:cNvSpPr/>
          <p:nvPr/>
        </p:nvSpPr>
        <p:spPr>
          <a:xfrm>
            <a:off x="8191140" y="2454217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기대 효과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0FE273A-8325-4753-899E-3F1AE98DB5F5}"/>
              </a:ext>
            </a:extLst>
          </p:cNvPr>
          <p:cNvCxnSpPr>
            <a:cxnSpLocks/>
          </p:cNvCxnSpPr>
          <p:nvPr/>
        </p:nvCxnSpPr>
        <p:spPr>
          <a:xfrm>
            <a:off x="8010783" y="2688410"/>
            <a:ext cx="0" cy="212400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60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 배경 및 목표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98525" y="4526536"/>
            <a:ext cx="1322570" cy="1322573"/>
          </a:xfrm>
          <a:prstGeom prst="ellipse">
            <a:avLst/>
          </a:prstGeom>
          <a:solidFill>
            <a:schemeClr val="bg1"/>
          </a:solidFill>
          <a:ln>
            <a:solidFill>
              <a:srgbClr val="C9C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컨텐츠에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대한 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내용을 적어요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14109" y="5113821"/>
            <a:ext cx="206497" cy="20649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231507" y="3091199"/>
            <a:ext cx="388964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B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231507" y="1711971"/>
            <a:ext cx="388964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939956" y="177002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43775" y="1752185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Check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14416" y="3097275"/>
            <a:ext cx="388964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414416" y="1718047"/>
            <a:ext cx="388964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C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074236" y="1958639"/>
            <a:ext cx="0" cy="212400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34059" y="1952240"/>
            <a:ext cx="0" cy="212400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5002556" y="4524295"/>
            <a:ext cx="1322570" cy="1322573"/>
          </a:xfrm>
          <a:prstGeom prst="ellipse">
            <a:avLst/>
          </a:prstGeom>
          <a:solidFill>
            <a:schemeClr val="bg1"/>
          </a:solidFill>
          <a:ln>
            <a:solidFill>
              <a:srgbClr val="C9C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컨텐츠에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대한 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내용을 적어요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418140" y="5111580"/>
            <a:ext cx="206497" cy="20649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7" name="타원 36"/>
          <p:cNvSpPr/>
          <p:nvPr/>
        </p:nvSpPr>
        <p:spPr>
          <a:xfrm>
            <a:off x="6806587" y="4522054"/>
            <a:ext cx="1322570" cy="1322573"/>
          </a:xfrm>
          <a:prstGeom prst="ellipse">
            <a:avLst/>
          </a:prstGeom>
          <a:solidFill>
            <a:srgbClr val="93C9EB"/>
          </a:solidFill>
          <a:ln>
            <a:solidFill>
              <a:srgbClr val="C9C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prstClr val="white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컨텐츠에</a:t>
            </a:r>
            <a:r>
              <a:rPr lang="ko-KR" altLang="en-US" sz="1000" dirty="0">
                <a:solidFill>
                  <a:prstClr val="white"/>
                </a:solidFill>
              </a:rPr>
              <a:t> 대한 </a:t>
            </a:r>
            <a:endParaRPr lang="en-US" altLang="ko-KR" sz="10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내용을 적어요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222171" y="5109339"/>
            <a:ext cx="206497" cy="20649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9" name="타원 38"/>
          <p:cNvSpPr/>
          <p:nvPr/>
        </p:nvSpPr>
        <p:spPr>
          <a:xfrm>
            <a:off x="8610618" y="4519813"/>
            <a:ext cx="1322570" cy="1322573"/>
          </a:xfrm>
          <a:prstGeom prst="ellipse">
            <a:avLst/>
          </a:prstGeom>
          <a:solidFill>
            <a:schemeClr val="bg1"/>
          </a:solidFill>
          <a:ln>
            <a:solidFill>
              <a:srgbClr val="C9C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컨텐츠에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대한 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내용을 적어요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8996991" y="4264900"/>
            <a:ext cx="542729" cy="472518"/>
            <a:chOff x="7521771" y="1167753"/>
            <a:chExt cx="868333" cy="756000"/>
          </a:xfrm>
        </p:grpSpPr>
        <p:sp>
          <p:nvSpPr>
            <p:cNvPr id="41" name="타원 40"/>
            <p:cNvSpPr/>
            <p:nvPr/>
          </p:nvSpPr>
          <p:spPr>
            <a:xfrm>
              <a:off x="7577938" y="1167753"/>
              <a:ext cx="756000" cy="756000"/>
            </a:xfrm>
            <a:prstGeom prst="ellipse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521771" y="1256332"/>
              <a:ext cx="868333" cy="590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prstClr val="white"/>
                  </a:solidFill>
                </a:rPr>
                <a:t>Check point</a:t>
              </a:r>
              <a:endParaRPr lang="ko-KR" altLang="en-US" sz="3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38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계획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58878"/>
              </p:ext>
            </p:extLst>
          </p:nvPr>
        </p:nvGraphicFramePr>
        <p:xfrm>
          <a:off x="2486119" y="1526493"/>
          <a:ext cx="7371558" cy="3386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90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90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9062">
                  <a:extLst>
                    <a:ext uri="{9D8B030D-6E8A-4147-A177-3AD203B41FA5}">
                      <a16:colId xmlns:a16="http://schemas.microsoft.com/office/drawing/2014/main" val="3491333550"/>
                    </a:ext>
                  </a:extLst>
                </a:gridCol>
                <a:gridCol w="819062">
                  <a:extLst>
                    <a:ext uri="{9D8B030D-6E8A-4147-A177-3AD203B41FA5}">
                      <a16:colId xmlns:a16="http://schemas.microsoft.com/office/drawing/2014/main" val="4006341939"/>
                    </a:ext>
                  </a:extLst>
                </a:gridCol>
              </a:tblGrid>
              <a:tr h="494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11/18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목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11/19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금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11/20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토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11/21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일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11/22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월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11/23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화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11/24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수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11/25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목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11/26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금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51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30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30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782276"/>
                  </a:ext>
                </a:extLst>
              </a:tr>
              <a:tr h="49430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668308"/>
                  </a:ext>
                </a:extLst>
              </a:tr>
              <a:tr h="49430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672988"/>
                  </a:ext>
                </a:extLst>
              </a:tr>
              <a:tr h="49430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238459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8533700" y="4408170"/>
            <a:ext cx="450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prstClr val="white"/>
                </a:solidFill>
              </a:rPr>
              <a:t>26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52">
            <a:extLst>
              <a:ext uri="{FF2B5EF4-FFF2-40B4-BE49-F238E27FC236}">
                <a16:creationId xmlns:a16="http://schemas.microsoft.com/office/drawing/2014/main" id="{2D2DE875-8AC8-4C80-BAD2-1750EB9990D7}"/>
              </a:ext>
            </a:extLst>
          </p:cNvPr>
          <p:cNvSpPr/>
          <p:nvPr/>
        </p:nvSpPr>
        <p:spPr>
          <a:xfrm>
            <a:off x="8976671" y="433748"/>
            <a:ext cx="2892526" cy="342901"/>
          </a:xfrm>
          <a:prstGeom prst="roundRect">
            <a:avLst>
              <a:gd name="adj" fmla="val 50000"/>
            </a:avLst>
          </a:prstGeom>
          <a:solidFill>
            <a:srgbClr val="FF0000">
              <a:alpha val="20000"/>
            </a:srgbClr>
          </a:solidFill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7" name="모서리가 둥근 직사각형 52">
            <a:extLst>
              <a:ext uri="{FF2B5EF4-FFF2-40B4-BE49-F238E27FC236}">
                <a16:creationId xmlns:a16="http://schemas.microsoft.com/office/drawing/2014/main" id="{9075A9A6-8AF9-4562-B1F8-DFBB479FA970}"/>
              </a:ext>
            </a:extLst>
          </p:cNvPr>
          <p:cNvSpPr/>
          <p:nvPr/>
        </p:nvSpPr>
        <p:spPr>
          <a:xfrm>
            <a:off x="8976671" y="437442"/>
            <a:ext cx="2892526" cy="342901"/>
          </a:xfrm>
          <a:prstGeom prst="roundRect">
            <a:avLst>
              <a:gd name="adj" fmla="val 50000"/>
            </a:avLst>
          </a:prstGeom>
          <a:solidFill>
            <a:srgbClr val="0070C0">
              <a:alpha val="20000"/>
            </a:srgbClr>
          </a:solidFill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8" name="모서리가 둥근 직사각형 52">
            <a:extLst>
              <a:ext uri="{FF2B5EF4-FFF2-40B4-BE49-F238E27FC236}">
                <a16:creationId xmlns:a16="http://schemas.microsoft.com/office/drawing/2014/main" id="{B61E7989-6FCB-41B8-8F54-3AA1C3589302}"/>
              </a:ext>
            </a:extLst>
          </p:cNvPr>
          <p:cNvSpPr/>
          <p:nvPr/>
        </p:nvSpPr>
        <p:spPr>
          <a:xfrm>
            <a:off x="8976671" y="433749"/>
            <a:ext cx="2892526" cy="342901"/>
          </a:xfrm>
          <a:prstGeom prst="roundRect">
            <a:avLst>
              <a:gd name="adj" fmla="val 50000"/>
            </a:avLst>
          </a:prstGeom>
          <a:solidFill>
            <a:srgbClr val="FFFF1F">
              <a:alpha val="20000"/>
            </a:srgbClr>
          </a:solidFill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9" name="모서리가 둥근 직사각형 52">
            <a:extLst>
              <a:ext uri="{FF2B5EF4-FFF2-40B4-BE49-F238E27FC236}">
                <a16:creationId xmlns:a16="http://schemas.microsoft.com/office/drawing/2014/main" id="{6777FEE1-86BC-409C-B255-F254FD352580}"/>
              </a:ext>
            </a:extLst>
          </p:cNvPr>
          <p:cNvSpPr/>
          <p:nvPr/>
        </p:nvSpPr>
        <p:spPr>
          <a:xfrm>
            <a:off x="2481438" y="2059599"/>
            <a:ext cx="3233562" cy="342901"/>
          </a:xfrm>
          <a:prstGeom prst="roundRect">
            <a:avLst>
              <a:gd name="adj" fmla="val 50000"/>
            </a:avLst>
          </a:prstGeom>
          <a:solidFill>
            <a:srgbClr val="FFFF1F">
              <a:alpha val="20000"/>
            </a:srgbClr>
          </a:solidFill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기본기능 완성</a:t>
            </a:r>
          </a:p>
        </p:txBody>
      </p:sp>
      <p:sp>
        <p:nvSpPr>
          <p:cNvPr id="20" name="모서리가 둥근 직사각형 52">
            <a:extLst>
              <a:ext uri="{FF2B5EF4-FFF2-40B4-BE49-F238E27FC236}">
                <a16:creationId xmlns:a16="http://schemas.microsoft.com/office/drawing/2014/main" id="{0D848E44-1FCA-4A72-81E8-C6EEF99057F3}"/>
              </a:ext>
            </a:extLst>
          </p:cNvPr>
          <p:cNvSpPr/>
          <p:nvPr/>
        </p:nvSpPr>
        <p:spPr>
          <a:xfrm>
            <a:off x="4969454" y="2529736"/>
            <a:ext cx="1593271" cy="342901"/>
          </a:xfrm>
          <a:prstGeom prst="roundRect">
            <a:avLst>
              <a:gd name="adj" fmla="val 50000"/>
            </a:avLst>
          </a:prstGeom>
          <a:solidFill>
            <a:srgbClr val="FFFF1F">
              <a:alpha val="20000"/>
            </a:srgbClr>
          </a:solidFill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주변 탐방 정보 수집</a:t>
            </a:r>
          </a:p>
        </p:txBody>
      </p:sp>
      <p:sp>
        <p:nvSpPr>
          <p:cNvPr id="21" name="모서리가 둥근 직사각형 52">
            <a:extLst>
              <a:ext uri="{FF2B5EF4-FFF2-40B4-BE49-F238E27FC236}">
                <a16:creationId xmlns:a16="http://schemas.microsoft.com/office/drawing/2014/main" id="{655EB6C2-0F54-4F07-AB1A-C463CAE30C2A}"/>
              </a:ext>
            </a:extLst>
          </p:cNvPr>
          <p:cNvSpPr/>
          <p:nvPr/>
        </p:nvSpPr>
        <p:spPr>
          <a:xfrm>
            <a:off x="4969454" y="2999873"/>
            <a:ext cx="1593271" cy="342901"/>
          </a:xfrm>
          <a:prstGeom prst="roundRect">
            <a:avLst>
              <a:gd name="adj" fmla="val 50000"/>
            </a:avLst>
          </a:prstGeom>
          <a:solidFill>
            <a:srgbClr val="FFFF1F">
              <a:alpha val="20000"/>
            </a:srgbClr>
          </a:solidFill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공지사항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en-US" altLang="ko-KR" sz="1000" b="1" dirty="0" err="1">
                <a:solidFill>
                  <a:schemeClr val="tx1"/>
                </a:solidFill>
              </a:rPr>
              <a:t>QnA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게시판</a:t>
            </a:r>
          </a:p>
        </p:txBody>
      </p:sp>
      <p:sp>
        <p:nvSpPr>
          <p:cNvPr id="22" name="모서리가 둥근 직사각형 52">
            <a:extLst>
              <a:ext uri="{FF2B5EF4-FFF2-40B4-BE49-F238E27FC236}">
                <a16:creationId xmlns:a16="http://schemas.microsoft.com/office/drawing/2014/main" id="{5E57030E-3DE9-48D8-8F85-5FDAA9640DBB}"/>
              </a:ext>
            </a:extLst>
          </p:cNvPr>
          <p:cNvSpPr/>
          <p:nvPr/>
        </p:nvSpPr>
        <p:spPr>
          <a:xfrm>
            <a:off x="5766089" y="3483442"/>
            <a:ext cx="1593271" cy="342901"/>
          </a:xfrm>
          <a:prstGeom prst="roundRect">
            <a:avLst>
              <a:gd name="adj" fmla="val 50000"/>
            </a:avLst>
          </a:prstGeom>
          <a:solidFill>
            <a:srgbClr val="FFFF1F">
              <a:alpha val="20000"/>
            </a:srgbClr>
          </a:solidFill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관심지역 정보 관리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52">
            <a:extLst>
              <a:ext uri="{FF2B5EF4-FFF2-40B4-BE49-F238E27FC236}">
                <a16:creationId xmlns:a16="http://schemas.microsoft.com/office/drawing/2014/main" id="{984CF2C3-7F89-459A-B8E0-96200E921D72}"/>
              </a:ext>
            </a:extLst>
          </p:cNvPr>
          <p:cNvSpPr/>
          <p:nvPr/>
        </p:nvSpPr>
        <p:spPr>
          <a:xfrm>
            <a:off x="5766089" y="3976141"/>
            <a:ext cx="2395719" cy="342901"/>
          </a:xfrm>
          <a:prstGeom prst="roundRect">
            <a:avLst>
              <a:gd name="adj" fmla="val 50000"/>
            </a:avLst>
          </a:prstGeom>
          <a:solidFill>
            <a:srgbClr val="FFFF1F">
              <a:alpha val="20000"/>
            </a:srgbClr>
          </a:solidFill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주택 및 거래 종류 별 검색 구현</a:t>
            </a:r>
          </a:p>
        </p:txBody>
      </p:sp>
      <p:sp>
        <p:nvSpPr>
          <p:cNvPr id="24" name="모서리가 둥근 직사각형 52">
            <a:extLst>
              <a:ext uri="{FF2B5EF4-FFF2-40B4-BE49-F238E27FC236}">
                <a16:creationId xmlns:a16="http://schemas.microsoft.com/office/drawing/2014/main" id="{7309D22B-43C1-4875-8B44-B1D15E5CEC83}"/>
              </a:ext>
            </a:extLst>
          </p:cNvPr>
          <p:cNvSpPr/>
          <p:nvPr/>
        </p:nvSpPr>
        <p:spPr>
          <a:xfrm>
            <a:off x="8239125" y="4486619"/>
            <a:ext cx="774121" cy="392087"/>
          </a:xfrm>
          <a:prstGeom prst="roundRect">
            <a:avLst>
              <a:gd name="adj" fmla="val 50000"/>
            </a:avLst>
          </a:prstGeom>
          <a:solidFill>
            <a:srgbClr val="FFFF1F">
              <a:alpha val="20000"/>
            </a:srgbClr>
          </a:solidFill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설계서 및 보고서 작성</a:t>
            </a:r>
          </a:p>
        </p:txBody>
      </p:sp>
    </p:spTree>
    <p:extLst>
      <p:ext uri="{BB962C8B-B14F-4D97-AF65-F5344CB8AC3E}">
        <p14:creationId xmlns:p14="http://schemas.microsoft.com/office/powerpoint/2010/main" val="338622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시장분석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2818210843"/>
              </p:ext>
            </p:extLst>
          </p:nvPr>
        </p:nvGraphicFramePr>
        <p:xfrm>
          <a:off x="2059775" y="1425648"/>
          <a:ext cx="4117974" cy="220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타원형 설명선 10"/>
          <p:cNvSpPr/>
          <p:nvPr/>
        </p:nvSpPr>
        <p:spPr>
          <a:xfrm>
            <a:off x="2627539" y="1234842"/>
            <a:ext cx="426010" cy="426010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220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65329" y="1714500"/>
            <a:ext cx="2899442" cy="143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모바일 앱 부동산 카테고리 서비스 이용자수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직방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220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만 명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호갱노노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203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 명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A27014-30CD-45FE-94E4-FB0DDA602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74" y="3581894"/>
            <a:ext cx="4181475" cy="228600"/>
          </a:xfrm>
          <a:prstGeom prst="rect">
            <a:avLst/>
          </a:prstGeom>
        </p:spPr>
      </p:pic>
      <p:sp>
        <p:nvSpPr>
          <p:cNvPr id="25" name="타원형 설명선 10">
            <a:extLst>
              <a:ext uri="{FF2B5EF4-FFF2-40B4-BE49-F238E27FC236}">
                <a16:creationId xmlns:a16="http://schemas.microsoft.com/office/drawing/2014/main" id="{78FA89E3-844F-4527-8C38-50D413C3397C}"/>
              </a:ext>
            </a:extLst>
          </p:cNvPr>
          <p:cNvSpPr/>
          <p:nvPr/>
        </p:nvSpPr>
        <p:spPr>
          <a:xfrm>
            <a:off x="3213083" y="1373912"/>
            <a:ext cx="426010" cy="426010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203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형 설명선 10">
            <a:extLst>
              <a:ext uri="{FF2B5EF4-FFF2-40B4-BE49-F238E27FC236}">
                <a16:creationId xmlns:a16="http://schemas.microsoft.com/office/drawing/2014/main" id="{698C1B09-C970-4DD0-82CE-F0CBB95714B9}"/>
              </a:ext>
            </a:extLst>
          </p:cNvPr>
          <p:cNvSpPr/>
          <p:nvPr/>
        </p:nvSpPr>
        <p:spPr>
          <a:xfrm>
            <a:off x="3752081" y="1952067"/>
            <a:ext cx="426010" cy="426010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108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타원형 설명선 10">
            <a:extLst>
              <a:ext uri="{FF2B5EF4-FFF2-40B4-BE49-F238E27FC236}">
                <a16:creationId xmlns:a16="http://schemas.microsoft.com/office/drawing/2014/main" id="{DFB518AA-9DD6-4D8A-A8B5-D36C50F5017B}"/>
              </a:ext>
            </a:extLst>
          </p:cNvPr>
          <p:cNvSpPr/>
          <p:nvPr/>
        </p:nvSpPr>
        <p:spPr>
          <a:xfrm>
            <a:off x="4400513" y="2006347"/>
            <a:ext cx="426010" cy="426010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104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0C450-E344-439E-BF6F-C0818AB38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93" y="4156209"/>
            <a:ext cx="2463013" cy="1665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F0370E-F931-4265-B2E5-36A4A4E7E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893" y="5811823"/>
            <a:ext cx="3867150" cy="21907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EDFD3A-D8B8-400E-9C27-29D3DF11CECA}"/>
              </a:ext>
            </a:extLst>
          </p:cNvPr>
          <p:cNvSpPr/>
          <p:nvPr/>
        </p:nvSpPr>
        <p:spPr>
          <a:xfrm>
            <a:off x="6565329" y="3581894"/>
            <a:ext cx="2899442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 평균 이용일 수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호갱노노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5.9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일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네이버 부동산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4.9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B3D9E7-C28B-45F9-93EB-D5DDFD64DF7E}"/>
              </a:ext>
            </a:extLst>
          </p:cNvPr>
          <p:cNvSpPr/>
          <p:nvPr/>
        </p:nvSpPr>
        <p:spPr>
          <a:xfrm>
            <a:off x="6565329" y="5278632"/>
            <a:ext cx="2899442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호갱노노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서비스 이용자수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위와 격차 적고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앱 이용자의 충성도도 높아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9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시장분석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65184-EAA2-485F-9378-1BFF7B46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37" y="1438970"/>
            <a:ext cx="5553075" cy="1619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A215F9-2082-41BB-86E3-00387713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61" y="2431596"/>
            <a:ext cx="4038388" cy="36107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7DAA23-C471-4CCD-8B15-0862058AAA38}"/>
              </a:ext>
            </a:extLst>
          </p:cNvPr>
          <p:cNvSpPr/>
          <p:nvPr/>
        </p:nvSpPr>
        <p:spPr>
          <a:xfrm>
            <a:off x="1304822" y="1288931"/>
            <a:ext cx="3889649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호갱노노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아파트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오피스텔로 분류한 뒤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매매와 전월세 필터 적용 가능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2473C7-CAAE-49B4-8EAF-64D076D6E4E9}"/>
              </a:ext>
            </a:extLst>
          </p:cNvPr>
          <p:cNvSpPr/>
          <p:nvPr/>
        </p:nvSpPr>
        <p:spPr>
          <a:xfrm>
            <a:off x="6095999" y="3235723"/>
            <a:ext cx="3889649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해피하우스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아파트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오피스텔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빌라로 분류한 뒤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매매와 전세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월세 필터 적용 가능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8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31507" y="1711971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클라이언트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654206" y="1094883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58024" y="1077042"/>
            <a:ext cx="1854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환경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414416" y="1718047"/>
            <a:ext cx="38896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3074236" y="1958639"/>
            <a:ext cx="0" cy="365158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</p:cNvCxnSpPr>
          <p:nvPr/>
        </p:nvCxnSpPr>
        <p:spPr>
          <a:xfrm>
            <a:off x="7234059" y="1952240"/>
            <a:ext cx="0" cy="372466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996991" y="4320264"/>
            <a:ext cx="542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Check point</a:t>
            </a:r>
            <a:endParaRPr lang="ko-KR" altLang="en-US" sz="30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DB767-0AC2-4F9D-A705-0D056022A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40" y="2085856"/>
            <a:ext cx="1514356" cy="151435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7101462-90D3-4ACE-AC74-3DD09D961E6F}"/>
              </a:ext>
            </a:extLst>
          </p:cNvPr>
          <p:cNvSpPr/>
          <p:nvPr/>
        </p:nvSpPr>
        <p:spPr>
          <a:xfrm>
            <a:off x="4495800" y="2309076"/>
            <a:ext cx="166687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Vue.js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Vue router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Vuex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EFFC64-0371-4D98-8041-887EFD874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170" y="3707537"/>
            <a:ext cx="1787704" cy="46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377202-52F9-4794-824E-E2124CDE94E8}"/>
              </a:ext>
            </a:extLst>
          </p:cNvPr>
          <p:cNvSpPr/>
          <p:nvPr/>
        </p:nvSpPr>
        <p:spPr>
          <a:xfrm>
            <a:off x="5470285" y="3702355"/>
            <a:ext cx="125142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axios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AE4B91-A2A7-47FD-ACF0-C08786BA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170" y="4556678"/>
            <a:ext cx="1408279" cy="11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B19071-2EC5-4E6E-9DC9-ACCDB15C5FF1}"/>
              </a:ext>
            </a:extLst>
          </p:cNvPr>
          <p:cNvSpPr/>
          <p:nvPr/>
        </p:nvSpPr>
        <p:spPr>
          <a:xfrm>
            <a:off x="4979576" y="4681435"/>
            <a:ext cx="125142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bootstrap</a:t>
            </a:r>
          </a:p>
        </p:txBody>
      </p:sp>
      <p:pic>
        <p:nvPicPr>
          <p:cNvPr id="1030" name="Picture 6" descr="Microservices Toolbox: Spring Boot | E4developer">
            <a:extLst>
              <a:ext uri="{FF2B5EF4-FFF2-40B4-BE49-F238E27FC236}">
                <a16:creationId xmlns:a16="http://schemas.microsoft.com/office/drawing/2014/main" id="{8B9FC2F0-1BB8-4190-9A76-C9951AE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903" y="2085856"/>
            <a:ext cx="2558370" cy="134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batis – MyBatis 3 | Introduction">
            <a:extLst>
              <a:ext uri="{FF2B5EF4-FFF2-40B4-BE49-F238E27FC236}">
                <a16:creationId xmlns:a16="http://schemas.microsoft.com/office/drawing/2014/main" id="{1B4D8E35-6D33-4DD0-B543-EC2A81E8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072" y="3482064"/>
            <a:ext cx="2404828" cy="60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SQL | Most Popular Open Source Relational Database | AWS">
            <a:extLst>
              <a:ext uri="{FF2B5EF4-FFF2-40B4-BE49-F238E27FC236}">
                <a16:creationId xmlns:a16="http://schemas.microsoft.com/office/drawing/2014/main" id="{980847AC-15C2-4ADC-96F3-767C03C8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120" y="3288128"/>
            <a:ext cx="1264588" cy="65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WT] JSON Web Token">
            <a:extLst>
              <a:ext uri="{FF2B5EF4-FFF2-40B4-BE49-F238E27FC236}">
                <a16:creationId xmlns:a16="http://schemas.microsoft.com/office/drawing/2014/main" id="{929AE1D7-17D3-4EBC-96F6-E24A8237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77" y="4421228"/>
            <a:ext cx="1579273" cy="9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8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결과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654206" y="1094883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58024" y="1077042"/>
            <a:ext cx="1854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구조도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816811" y="1774419"/>
            <a:ext cx="0" cy="3651586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996991" y="4320264"/>
            <a:ext cx="542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Check point</a:t>
            </a:r>
            <a:endParaRPr lang="ko-KR" altLang="en-US" sz="3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E15460-58F5-4B0A-83A3-D950586D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59" y="2051996"/>
            <a:ext cx="7172481" cy="36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675</Words>
  <Application>Microsoft Office PowerPoint</Application>
  <PresentationFormat>와이드스크린</PresentationFormat>
  <Paragraphs>146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야놀자 야체 B</vt:lpstr>
      <vt:lpstr>Arial</vt:lpstr>
      <vt:lpstr>Office 테마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정원식</dc:creator>
  <cp:lastModifiedBy>정원식</cp:lastModifiedBy>
  <cp:revision>12</cp:revision>
  <dcterms:created xsi:type="dcterms:W3CDTF">2021-11-25T04:24:45Z</dcterms:created>
  <dcterms:modified xsi:type="dcterms:W3CDTF">2021-11-25T18:08:44Z</dcterms:modified>
</cp:coreProperties>
</file>